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3" r:id="rId2"/>
    <p:sldId id="302" r:id="rId3"/>
    <p:sldId id="298" r:id="rId4"/>
    <p:sldId id="290" r:id="rId5"/>
    <p:sldId id="308" r:id="rId6"/>
    <p:sldId id="309" r:id="rId7"/>
    <p:sldId id="292" r:id="rId8"/>
    <p:sldId id="293" r:id="rId9"/>
    <p:sldId id="300" r:id="rId10"/>
    <p:sldId id="287" r:id="rId11"/>
    <p:sldId id="316" r:id="rId12"/>
    <p:sldId id="310" r:id="rId13"/>
    <p:sldId id="311" r:id="rId14"/>
    <p:sldId id="283" r:id="rId15"/>
    <p:sldId id="284" r:id="rId16"/>
    <p:sldId id="304" r:id="rId17"/>
    <p:sldId id="30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2CE191F-D61C-4C91-A642-3F0FD012442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F47F4E5-F76F-4602-BCAC-AA32D25C9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8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D8C4F0-2418-4F61-9A73-B4B3A08B5DC1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2E1741B-50B3-411D-B87A-E92F66CA4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9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side of folder.  Log-in to your computer.</a:t>
            </a:r>
            <a:r>
              <a:rPr lang="en-US" baseline="0" dirty="0" smtClean="0"/>
              <a:t>  Go to www.trumbullesc.org, curriculum, student growth measures, important SGM resources, third link down “Sample template.doc”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1741B-50B3-411D-B87A-E92F66CA41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36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9798" indent="-28838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3537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4950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6363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7779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9193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60607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22022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fld id="{006B93CD-1E02-4240-B3FA-179137D2D969}" type="slidenum">
              <a:rPr lang="en-US" sz="120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9798" indent="-28838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3537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4950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6363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7779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9193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60607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22022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fld id="{BACE76B9-1AA8-4858-8853-8820DAF0EE57}" type="slidenum">
              <a:rPr lang="en-US" sz="120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Specifies how the SLO will address applicable standards from the highest ranking of the following: </a:t>
            </a:r>
            <a:r>
              <a:rPr lang="en-US" b="1" u="sng" dirty="0" smtClean="0">
                <a:solidFill>
                  <a:srgbClr val="C00000"/>
                </a:solidFill>
                <a:latin typeface="Times New Roman" pitchFamily="18" charset="0"/>
              </a:rPr>
              <a:t>(1) Common Core State Standards</a:t>
            </a:r>
            <a:r>
              <a:rPr lang="en-US" b="1" u="sng" dirty="0" smtClean="0">
                <a:latin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</a:rPr>
              <a:t>(2) Ohio Academic Content Standards, or (3) national standards put forth by education organizations</a:t>
            </a:r>
          </a:p>
          <a:p>
            <a:pPr>
              <a:defRPr/>
            </a:pPr>
            <a:endParaRPr lang="en-US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The content or skill area should represent the essential learning and big ideas/domains of the course content such as key skills or overarching content, and should be selected based upon the identified areas from the data analysis.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</a:rPr>
              <a:t>Content should be broad enough to represent the most important learning or overarching skills, but narrow enough to be measured.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i="1" dirty="0" smtClean="0">
                <a:latin typeface="Times New Roman" pitchFamily="18" charset="0"/>
              </a:rPr>
              <a:t>Think about what content do the students need in order to be successful next year or in the next course? </a:t>
            </a:r>
            <a:endParaRPr lang="en-US" dirty="0" smtClean="0">
              <a:latin typeface="Times New Roman" pitchFamily="18" charset="0"/>
            </a:endParaRPr>
          </a:p>
          <a:p>
            <a:pPr>
              <a:defRPr/>
            </a:pPr>
            <a:endParaRPr lang="en-US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Is the SLO the targeted???  Either way…explicitly state whether or not it is, so the approval committee will know.</a:t>
            </a:r>
          </a:p>
          <a:p>
            <a:pPr>
              <a:defRPr/>
            </a:pPr>
            <a:endParaRPr lang="en-US" dirty="0" smtClean="0">
              <a:latin typeface="Times New Roman" pitchFamily="18" charset="0"/>
            </a:endParaRPr>
          </a:p>
          <a:p>
            <a:pPr>
              <a:defRPr/>
            </a:pP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9798" indent="-28838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3537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4950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6363" indent="-230707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7779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9193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60607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22022" indent="-230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fld id="{158BF76D-3E3E-4748-8BFF-1199AAA73A77}" type="slidenum">
              <a:rPr lang="en-US" sz="120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ea typeface="MS PGothic" pitchFamily="34" charset="-128"/>
              </a:rPr>
              <a:t>So, what are we saying is…everyone in our system has to be assessment literate.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868" indent="-28571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874" indent="-2285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023" indent="-2285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174" indent="-22857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322" indent="-2285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470" indent="-2285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621" indent="-2285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770" indent="-22857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D95E4C-AFB4-4F53-A46A-21EB60C10C2A}" type="slidenum">
              <a:rPr lang="en-US" altLang="en-US">
                <a:solidFill>
                  <a:srgbClr val="000000"/>
                </a:solidFill>
                <a:ea typeface="MS PGothic" pitchFamily="34" charset="-128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4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7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4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2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0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66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92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5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8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5A99-A36C-4262-85B9-241D2D29853E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88351-B905-42D4-9457-691E487C6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1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william.young@neomin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General Information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Initiate and complete the first five SLO sections</a:t>
            </a:r>
            <a:endParaRPr lang="en-US" sz="3900" dirty="0" smtClean="0"/>
          </a:p>
          <a:p>
            <a:r>
              <a:rPr lang="en-US" sz="3900" dirty="0" smtClean="0"/>
              <a:t>Use of PPT to guide the process</a:t>
            </a:r>
          </a:p>
          <a:p>
            <a:r>
              <a:rPr lang="en-US" sz="3900" dirty="0" smtClean="0"/>
              <a:t>Mostly work session </a:t>
            </a:r>
          </a:p>
          <a:p>
            <a:r>
              <a:rPr lang="en-US" sz="3900" dirty="0" smtClean="0"/>
              <a:t>Stay within what we can control</a:t>
            </a:r>
            <a:endParaRPr lang="en-US" sz="3500" dirty="0" smtClean="0"/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6388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5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Standards </a:t>
            </a:r>
            <a:r>
              <a:rPr lang="en-US" sz="6000" dirty="0">
                <a:solidFill>
                  <a:srgbClr val="FF0000"/>
                </a:solidFill>
              </a:rPr>
              <a:t>and </a:t>
            </a:r>
            <a:r>
              <a:rPr lang="en-US" sz="6000" dirty="0" smtClean="0">
                <a:solidFill>
                  <a:srgbClr val="FF0000"/>
                </a:solidFill>
              </a:rPr>
              <a:t>Content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“All SLOs should be </a:t>
            </a:r>
          </a:p>
          <a:p>
            <a:r>
              <a:rPr lang="en-US" dirty="0">
                <a:solidFill>
                  <a:schemeClr val="tx1"/>
                </a:solidFill>
              </a:rPr>
              <a:t>broad enough to represent the most important learning or </a:t>
            </a:r>
          </a:p>
          <a:p>
            <a:r>
              <a:rPr lang="en-US" dirty="0">
                <a:solidFill>
                  <a:schemeClr val="tx1"/>
                </a:solidFill>
              </a:rPr>
              <a:t>overarching skills, but </a:t>
            </a:r>
          </a:p>
          <a:p>
            <a:r>
              <a:rPr lang="en-US" dirty="0">
                <a:solidFill>
                  <a:schemeClr val="tx1"/>
                </a:solidFill>
              </a:rPr>
              <a:t>narrow enough to be measured”</a:t>
            </a:r>
          </a:p>
          <a:p>
            <a:pPr algn="l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39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Os_new info.pdf - Adobe Reader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13000" r="18871"/>
          <a:stretch/>
        </p:blipFill>
        <p:spPr>
          <a:xfrm>
            <a:off x="0" y="-63321"/>
            <a:ext cx="9144000" cy="714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6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708025" y="1143000"/>
            <a:ext cx="7620000" cy="1143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  <a:cs typeface="+mj-cs"/>
              </a:rPr>
              <a:t>Standards and Content</a:t>
            </a:r>
            <a:r>
              <a:rPr lang="en-US" dirty="0" smtClean="0">
                <a:solidFill>
                  <a:srgbClr val="FF0000"/>
                </a:solidFill>
                <a:ea typeface="ＭＳ Ｐゴシック" charset="0"/>
                <a:cs typeface="+mj-cs"/>
              </a:rPr>
              <a:t>:</a:t>
            </a:r>
            <a:br>
              <a:rPr lang="en-US" dirty="0" smtClean="0">
                <a:solidFill>
                  <a:srgbClr val="FF0000"/>
                </a:solidFill>
                <a:ea typeface="ＭＳ Ｐゴシック" charset="0"/>
                <a:cs typeface="+mj-cs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charset="0"/>
                <a:cs typeface="+mj-cs"/>
              </a:rPr>
              <a:t>Did you…</a:t>
            </a:r>
            <a:endParaRPr lang="en-US" dirty="0">
              <a:solidFill>
                <a:schemeClr val="tx1"/>
              </a:solidFill>
              <a:ea typeface="ＭＳ Ｐゴシック" charset="0"/>
              <a:cs typeface="+mj-cs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3581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ＭＳ Ｐゴシック" charset="0"/>
                <a:cs typeface="+mn-cs"/>
              </a:rPr>
              <a:t>s</a:t>
            </a:r>
            <a:r>
              <a:rPr lang="en-US" dirty="0" smtClean="0">
                <a:ea typeface="ＭＳ Ｐゴシック" charset="0"/>
                <a:cs typeface="+mn-cs"/>
              </a:rPr>
              <a:t>pecify </a:t>
            </a:r>
            <a:r>
              <a:rPr lang="en-US" b="1" dirty="0">
                <a:solidFill>
                  <a:srgbClr val="FF0000"/>
                </a:solidFill>
                <a:ea typeface="ＭＳ Ｐゴシック" charset="0"/>
                <a:cs typeface="+mn-cs"/>
              </a:rPr>
              <a:t>which</a:t>
            </a:r>
            <a:r>
              <a:rPr lang="en-US" dirty="0"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  <a:cs typeface="+mn-cs"/>
              </a:rPr>
              <a:t>standards? </a:t>
            </a:r>
            <a:r>
              <a:rPr lang="en-US" dirty="0" smtClean="0">
                <a:ea typeface="ＭＳ Ｐゴシック" charset="0"/>
                <a:cs typeface="+mn-cs"/>
              </a:rPr>
              <a:t>(Ohio’s Revised)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ＭＳ Ｐゴシック" charset="0"/>
              </a:rPr>
              <a:t>Copy and paste (do not abbreviate)</a:t>
            </a:r>
            <a:endParaRPr lang="en-US" dirty="0">
              <a:ea typeface="ＭＳ Ｐゴシック" charset="0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list the </a:t>
            </a:r>
            <a:r>
              <a:rPr lang="en-US" b="1" dirty="0">
                <a:solidFill>
                  <a:srgbClr val="FF0000"/>
                </a:solidFill>
                <a:ea typeface="ＭＳ Ｐゴシック" charset="0"/>
                <a:cs typeface="+mn-cs"/>
              </a:rPr>
              <a:t>big ideas </a:t>
            </a:r>
            <a:r>
              <a:rPr lang="en-US" dirty="0" smtClean="0">
                <a:ea typeface="ＭＳ Ｐゴシック" charset="0"/>
                <a:cs typeface="+mn-cs"/>
              </a:rPr>
              <a:t>and/or </a:t>
            </a:r>
            <a:r>
              <a:rPr lang="en-US" b="1" dirty="0" smtClean="0">
                <a:solidFill>
                  <a:srgbClr val="FF0000"/>
                </a:solidFill>
                <a:ea typeface="ＭＳ Ｐゴシック" charset="0"/>
                <a:cs typeface="+mn-cs"/>
              </a:rPr>
              <a:t>content </a:t>
            </a:r>
            <a:r>
              <a:rPr lang="en-US" dirty="0" smtClean="0">
                <a:ea typeface="ＭＳ Ｐゴシック" charset="0"/>
                <a:cs typeface="+mn-cs"/>
              </a:rPr>
              <a:t>to be learned?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ＭＳ Ｐゴシック" charset="0"/>
              </a:rPr>
              <a:t>list the </a:t>
            </a:r>
            <a:r>
              <a:rPr lang="en-US" b="1" dirty="0">
                <a:solidFill>
                  <a:srgbClr val="FF0000"/>
                </a:solidFill>
                <a:ea typeface="ＭＳ Ｐゴシック" charset="0"/>
              </a:rPr>
              <a:t>skills</a:t>
            </a:r>
            <a:r>
              <a:rPr lang="en-US" dirty="0">
                <a:ea typeface="ＭＳ Ｐゴシック" charset="0"/>
              </a:rPr>
              <a:t> to be learned if a targeted SLO or did I state </a:t>
            </a:r>
            <a:r>
              <a:rPr lang="en-US" b="1" dirty="0">
                <a:solidFill>
                  <a:srgbClr val="FF0000"/>
                </a:solidFill>
                <a:ea typeface="ＭＳ Ｐゴシック" charset="0"/>
              </a:rPr>
              <a:t>“this is not a targeted SLO”</a:t>
            </a:r>
            <a:r>
              <a:rPr lang="en-US" dirty="0">
                <a:ea typeface="ＭＳ Ｐゴシック" charset="0"/>
              </a:rPr>
              <a:t>?</a:t>
            </a:r>
          </a:p>
          <a:p>
            <a:pPr marL="0" indent="0" eaLnBrk="1" hangingPunct="1">
              <a:buNone/>
              <a:defRPr/>
            </a:pPr>
            <a:endParaRPr lang="en-US" i="1" dirty="0">
              <a:ea typeface="ＭＳ Ｐゴシック" charset="0"/>
              <a:cs typeface="+mn-cs"/>
            </a:endParaRPr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533400" y="6087845"/>
            <a:ext cx="838200" cy="61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76400" y="5903178"/>
            <a:ext cx="121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Save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30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39750" y="228600"/>
            <a:ext cx="8153400" cy="990600"/>
          </a:xfrm>
        </p:spPr>
        <p:txBody>
          <a:bodyPr/>
          <a:lstStyle/>
          <a:p>
            <a:pPr algn="ctr"/>
            <a:r>
              <a:rPr lang="en-US" altLang="en-US" sz="4000" b="1" dirty="0" smtClean="0">
                <a:solidFill>
                  <a:srgbClr val="FF0000"/>
                </a:solidFill>
                <a:latin typeface="Arial Black" pitchFamily="34" charset="0"/>
                <a:cs typeface="Arial Black" pitchFamily="34" charset="0"/>
              </a:rPr>
              <a:t>Assessments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295400"/>
            <a:ext cx="8756650" cy="5105400"/>
          </a:xfrm>
        </p:spPr>
        <p:txBody>
          <a:bodyPr>
            <a:normAutofit/>
          </a:bodyPr>
          <a:lstStyle/>
          <a:p>
            <a:pPr lvl="1" algn="ctr">
              <a:spcBef>
                <a:spcPct val="0"/>
              </a:spcBef>
              <a:buFont typeface="Wingdings 2" pitchFamily="18" charset="2"/>
              <a:buNone/>
            </a:pPr>
            <a:r>
              <a:rPr lang="en-US" altLang="en-US" sz="32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Later</a:t>
            </a:r>
            <a:r>
              <a:rPr lang="en-US" altLang="en-US" sz="3200" dirty="0" smtClean="0">
                <a:latin typeface="Arial" charset="0"/>
                <a:cs typeface="Arial" charset="0"/>
              </a:rPr>
              <a:t>: You will need to</a:t>
            </a:r>
            <a:r>
              <a:rPr lang="en-US" altLang="en-US" sz="3200" dirty="0" smtClean="0">
                <a:latin typeface="Arial" charset="0"/>
                <a:cs typeface="Arial" charset="0"/>
              </a:rPr>
              <a:t> 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explain</a:t>
            </a:r>
            <a:r>
              <a:rPr lang="en-US" altLang="en-US" sz="3200" dirty="0" smtClean="0">
                <a:latin typeface="Arial" charset="0"/>
                <a:cs typeface="Arial" charset="0"/>
              </a:rPr>
              <a:t> how the assessments… </a:t>
            </a:r>
          </a:p>
          <a:p>
            <a:pPr lvl="1" algn="ctr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 sz="3200" dirty="0" smtClean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3000" dirty="0">
                <a:latin typeface="Arial" charset="0"/>
                <a:cs typeface="Arial" charset="0"/>
              </a:rPr>
              <a:t>a</a:t>
            </a:r>
            <a:r>
              <a:rPr lang="en-US" altLang="en-US" sz="3000" dirty="0" smtClean="0">
                <a:latin typeface="Arial" charset="0"/>
                <a:cs typeface="Arial" charset="0"/>
              </a:rPr>
              <a:t>re</a:t>
            </a:r>
            <a:r>
              <a:rPr lang="en-US" altLang="en-US" sz="3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fair</a:t>
            </a:r>
            <a:r>
              <a:rPr lang="en-US" altLang="en-US" sz="3000" b="1" dirty="0" smtClean="0">
                <a:latin typeface="Arial" charset="0"/>
                <a:cs typeface="Arial" charset="0"/>
              </a:rPr>
              <a:t> </a:t>
            </a:r>
            <a:r>
              <a:rPr lang="en-US" altLang="en-US" sz="3000" dirty="0" smtClean="0">
                <a:latin typeface="Arial" charset="0"/>
                <a:cs typeface="Arial" charset="0"/>
              </a:rPr>
              <a:t>for all students?</a:t>
            </a:r>
            <a:r>
              <a:rPr lang="en-US" altLang="en-US" sz="3000" b="1" dirty="0" smtClean="0">
                <a:latin typeface="Arial" charset="0"/>
                <a:cs typeface="Arial" charset="0"/>
              </a:rPr>
              <a:t> </a:t>
            </a:r>
          </a:p>
          <a:p>
            <a:pPr lvl="1">
              <a:spcBef>
                <a:spcPct val="0"/>
              </a:spcBef>
              <a:buSzPct val="60000"/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charset="0"/>
                <a:cs typeface="Arial" charset="0"/>
              </a:rPr>
              <a:t>a</a:t>
            </a:r>
            <a:r>
              <a:rPr lang="en-US" altLang="en-US" sz="3200" dirty="0" smtClean="0">
                <a:latin typeface="Arial" charset="0"/>
                <a:cs typeface="Arial" charset="0"/>
              </a:rPr>
              <a:t>re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reliable</a:t>
            </a:r>
            <a:r>
              <a:rPr lang="en-US" altLang="en-US" sz="3200" dirty="0" smtClean="0">
                <a:latin typeface="Arial" charset="0"/>
                <a:cs typeface="Arial" charset="0"/>
              </a:rPr>
              <a:t>?</a:t>
            </a:r>
          </a:p>
          <a:p>
            <a:pPr lvl="1">
              <a:spcBef>
                <a:spcPct val="0"/>
              </a:spcBef>
              <a:buSzPct val="60000"/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charset="0"/>
                <a:cs typeface="Arial" charset="0"/>
              </a:rPr>
              <a:t>a</a:t>
            </a:r>
            <a:r>
              <a:rPr lang="en-US" altLang="en-US" sz="3200" dirty="0" smtClean="0">
                <a:latin typeface="Arial" charset="0"/>
                <a:cs typeface="Arial" charset="0"/>
              </a:rPr>
              <a:t>re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aligned </a:t>
            </a:r>
            <a:r>
              <a:rPr lang="en-US" altLang="en-US" sz="3200" dirty="0" smtClean="0">
                <a:latin typeface="Arial" charset="0"/>
                <a:cs typeface="Arial" charset="0"/>
              </a:rPr>
              <a:t>to the standards (valid)?</a:t>
            </a:r>
          </a:p>
          <a:p>
            <a:pPr lvl="1">
              <a:spcBef>
                <a:spcPct val="0"/>
              </a:spcBef>
              <a:buSzPct val="60000"/>
              <a:buFont typeface="Arial" panose="020B0604020202020204" pitchFamily="34" charset="0"/>
              <a:buChar char="•"/>
            </a:pPr>
            <a:r>
              <a:rPr lang="en-US" altLang="en-US" sz="3200" dirty="0" smtClean="0">
                <a:latin typeface="Arial" charset="0"/>
                <a:cs typeface="Arial" charset="0"/>
              </a:rPr>
              <a:t>have 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stretch</a:t>
            </a:r>
            <a:r>
              <a:rPr lang="en-US" altLang="en-US" sz="3200" dirty="0" smtClean="0">
                <a:latin typeface="Arial" charset="0"/>
                <a:cs typeface="Arial" charset="0"/>
              </a:rPr>
              <a:t>?</a:t>
            </a:r>
          </a:p>
          <a:p>
            <a:pPr lvl="1">
              <a:spcBef>
                <a:spcPct val="0"/>
              </a:spcBef>
              <a:buSzPct val="60000"/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Arial" charset="0"/>
                <a:cs typeface="Arial" charset="0"/>
              </a:rPr>
              <a:t>w</a:t>
            </a:r>
            <a:r>
              <a:rPr lang="en-US" altLang="en-US" sz="3200" dirty="0" smtClean="0">
                <a:latin typeface="Arial" charset="0"/>
                <a:cs typeface="Arial" charset="0"/>
              </a:rPr>
              <a:t>ere</a:t>
            </a:r>
            <a:r>
              <a:rPr lang="en-US" altLang="en-US" sz="3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reviewed</a:t>
            </a:r>
            <a:r>
              <a:rPr lang="en-US" altLang="en-US" sz="3200" b="1" dirty="0" smtClean="0">
                <a:latin typeface="Arial" charset="0"/>
                <a:cs typeface="Arial" charset="0"/>
              </a:rPr>
              <a:t> </a:t>
            </a:r>
            <a:r>
              <a:rPr lang="en-US" altLang="en-US" sz="3200" dirty="0" smtClean="0">
                <a:latin typeface="Arial" charset="0"/>
                <a:cs typeface="Arial" charset="0"/>
              </a:rPr>
              <a:t>by content </a:t>
            </a:r>
            <a:r>
              <a:rPr lang="en-US" altLang="en-US" sz="3200" dirty="0" smtClean="0">
                <a:latin typeface="Arial" charset="0"/>
                <a:cs typeface="Arial" charset="0"/>
              </a:rPr>
              <a:t>experts</a:t>
            </a:r>
            <a:endParaRPr lang="en-US" altLang="en-US" sz="1800" dirty="0" smtClean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SzPct val="60000"/>
              <a:buFont typeface="Wingdings 2" pitchFamily="18" charset="2"/>
              <a:buNone/>
            </a:pPr>
            <a:endParaRPr lang="en-US" altLang="en-US" sz="2200" dirty="0" smtClean="0">
              <a:latin typeface="Arial" charset="0"/>
              <a:cs typeface="Arial" charset="0"/>
            </a:endParaRPr>
          </a:p>
        </p:txBody>
      </p:sp>
      <p:pic>
        <p:nvPicPr>
          <p:cNvPr id="27652" name="Picture 4" descr="H:\TCESC logos 2001\TCESC color transp bckgrnd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772400" y="5791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47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High </a:t>
            </a:r>
            <a:r>
              <a:rPr lang="en-US" dirty="0" smtClean="0">
                <a:solidFill>
                  <a:srgbClr val="FF0000"/>
                </a:solidFill>
              </a:rPr>
              <a:t>Quality Assessments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Product</a:t>
            </a:r>
          </a:p>
          <a:p>
            <a:r>
              <a:rPr lang="en-US" dirty="0" smtClean="0"/>
              <a:t>Piece of writing</a:t>
            </a:r>
          </a:p>
          <a:p>
            <a:r>
              <a:rPr lang="en-US" dirty="0" smtClean="0"/>
              <a:t>Portfolio</a:t>
            </a:r>
          </a:p>
          <a:p>
            <a:r>
              <a:rPr lang="en-US" dirty="0" smtClean="0"/>
              <a:t>Test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Multiple Measures?  </a:t>
            </a:r>
          </a:p>
          <a:p>
            <a:pPr>
              <a:buNone/>
            </a:pPr>
            <a:r>
              <a:rPr lang="en-US" dirty="0" smtClean="0"/>
              <a:t>How </a:t>
            </a:r>
            <a:r>
              <a:rPr lang="en-US" dirty="0" smtClean="0"/>
              <a:t>will you combine scores?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76800" y="1524000"/>
            <a:ext cx="350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Which ones best measure the learning in your course/subject?</a:t>
            </a:r>
          </a:p>
          <a:p>
            <a:endParaRPr lang="en-US" sz="2400" dirty="0"/>
          </a:p>
          <a:p>
            <a:r>
              <a:rPr lang="en-US" sz="2400" dirty="0" smtClean="0"/>
              <a:t>Consider:  How will you score your assessment?</a:t>
            </a:r>
          </a:p>
          <a:p>
            <a:r>
              <a:rPr lang="en-US" sz="2400" dirty="0" smtClean="0"/>
              <a:t>-Answer key</a:t>
            </a:r>
          </a:p>
          <a:p>
            <a:r>
              <a:rPr lang="en-US" sz="2400" dirty="0" smtClean="0"/>
              <a:t>-Scoring guide</a:t>
            </a:r>
          </a:p>
          <a:p>
            <a:r>
              <a:rPr lang="en-US" sz="2400" dirty="0" smtClean="0"/>
              <a:t>-Rubric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908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Assessments: Next Step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ake </a:t>
            </a:r>
            <a:r>
              <a:rPr lang="en-US" dirty="0" smtClean="0"/>
              <a:t>some time to </a:t>
            </a:r>
            <a:r>
              <a:rPr lang="en-US" dirty="0" smtClean="0">
                <a:solidFill>
                  <a:srgbClr val="FF0000"/>
                </a:solidFill>
              </a:rPr>
              <a:t>create </a:t>
            </a:r>
            <a:r>
              <a:rPr lang="en-US" dirty="0" smtClean="0">
                <a:solidFill>
                  <a:srgbClr val="FF0000"/>
                </a:solidFill>
              </a:rPr>
              <a:t>assessment items </a:t>
            </a:r>
            <a:r>
              <a:rPr lang="en-US" dirty="0" smtClean="0"/>
              <a:t>with your </a:t>
            </a:r>
            <a:r>
              <a:rPr lang="en-US" dirty="0" smtClean="0"/>
              <a:t>same subject/grade level colleagues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Include: </a:t>
            </a:r>
            <a:r>
              <a:rPr lang="en-US" dirty="0" smtClean="0">
                <a:solidFill>
                  <a:srgbClr val="FF0000"/>
                </a:solidFill>
              </a:rPr>
              <a:t>answer key, scoring guide, or rubric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Label with </a:t>
            </a:r>
            <a:r>
              <a:rPr lang="en-US" dirty="0" smtClean="0">
                <a:solidFill>
                  <a:srgbClr val="FF0000"/>
                </a:solidFill>
              </a:rPr>
              <a:t>subject, grade</a:t>
            </a:r>
          </a:p>
          <a:p>
            <a:pPr marL="0" indent="0">
              <a:buNone/>
            </a:pPr>
            <a:r>
              <a:rPr lang="en-US" dirty="0" smtClean="0"/>
              <a:t>Give to Regina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0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FF0000"/>
                </a:solidFill>
              </a:rPr>
              <a:t>Next </a:t>
            </a:r>
            <a:r>
              <a:rPr lang="en-US" sz="4000" i="1" dirty="0" smtClean="0">
                <a:solidFill>
                  <a:srgbClr val="FF0000"/>
                </a:solidFill>
              </a:rPr>
              <a:t>Steps </a:t>
            </a:r>
            <a:endParaRPr lang="en-US" sz="40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make adjustments as needed</a:t>
            </a:r>
          </a:p>
          <a:p>
            <a:r>
              <a:rPr lang="en-US" dirty="0" smtClean="0"/>
              <a:t>When ready, administer </a:t>
            </a:r>
            <a:r>
              <a:rPr lang="en-US" dirty="0" smtClean="0"/>
              <a:t>a pre-assessment early in the year to determine </a:t>
            </a:r>
            <a:r>
              <a:rPr lang="en-US" dirty="0" smtClean="0">
                <a:solidFill>
                  <a:srgbClr val="FF0000"/>
                </a:solidFill>
              </a:rPr>
              <a:t>baseline data</a:t>
            </a:r>
          </a:p>
          <a:p>
            <a:r>
              <a:rPr lang="en-US" i="1" dirty="0" smtClean="0"/>
              <a:t>Optional SLO </a:t>
            </a:r>
            <a:r>
              <a:rPr lang="en-US" i="1" dirty="0" smtClean="0"/>
              <a:t>Day #2 </a:t>
            </a:r>
            <a:endParaRPr lang="en-US" dirty="0"/>
          </a:p>
          <a:p>
            <a:pPr lvl="1"/>
            <a:r>
              <a:rPr lang="en-US" dirty="0" smtClean="0"/>
              <a:t>September 16 or 24</a:t>
            </a:r>
          </a:p>
          <a:p>
            <a:pPr lvl="1"/>
            <a:r>
              <a:rPr lang="en-US" dirty="0" smtClean="0"/>
              <a:t>4:00-6:00 at TCESC</a:t>
            </a:r>
          </a:p>
          <a:p>
            <a:pPr lvl="1"/>
            <a:r>
              <a:rPr lang="en-US" dirty="0" smtClean="0"/>
              <a:t>Be prepared to set </a:t>
            </a:r>
            <a:r>
              <a:rPr lang="en-US" dirty="0" smtClean="0">
                <a:solidFill>
                  <a:srgbClr val="FF0000"/>
                </a:solidFill>
              </a:rPr>
              <a:t>growth targets </a:t>
            </a:r>
            <a:r>
              <a:rPr lang="en-US" dirty="0" smtClean="0"/>
              <a:t>and document </a:t>
            </a:r>
            <a:r>
              <a:rPr lang="en-US" dirty="0" smtClean="0">
                <a:solidFill>
                  <a:srgbClr val="FF0000"/>
                </a:solidFill>
              </a:rPr>
              <a:t>rationale</a:t>
            </a:r>
            <a:r>
              <a:rPr lang="en-US" dirty="0" smtClean="0"/>
              <a:t> for the targets. 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80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OTES/SLO help</a:t>
            </a:r>
            <a:endParaRPr lang="en-US" sz="40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5100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5100" dirty="0" smtClean="0"/>
              <a:t>Dr. Bill </a:t>
            </a:r>
            <a:r>
              <a:rPr lang="en-US" sz="5100" dirty="0" smtClean="0"/>
              <a:t>Young  330-505-2800  ext. 151</a:t>
            </a:r>
          </a:p>
          <a:p>
            <a:pPr marL="0" indent="0" algn="ctr">
              <a:buNone/>
            </a:pPr>
            <a:r>
              <a:rPr lang="en-US" sz="5100" i="1" dirty="0" smtClean="0">
                <a:hlinkClick r:id="rId2"/>
              </a:rPr>
              <a:t>william.young@neomin.org</a:t>
            </a:r>
            <a:endParaRPr lang="en-US" sz="5100" i="1" dirty="0" smtClean="0"/>
          </a:p>
          <a:p>
            <a:pPr marL="0" indent="0" algn="ctr">
              <a:buNone/>
            </a:pPr>
            <a:endParaRPr lang="en-US" sz="5100" i="1" dirty="0"/>
          </a:p>
          <a:p>
            <a:pPr marL="0" indent="0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6600" i="1" dirty="0" smtClean="0">
                <a:solidFill>
                  <a:srgbClr val="FF0000"/>
                </a:solidFill>
              </a:rPr>
              <a:t>Have a great 2014/15 school year!</a:t>
            </a:r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426036" y="3048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29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5334000" y="5410200"/>
            <a:ext cx="1143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0573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SLO Template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  <a:latin typeface="Hurry Up" pitchFamily="2" charset="0"/>
              </a:rPr>
              <a:t>AGENDA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429000"/>
          </a:xfrm>
        </p:spPr>
        <p:txBody>
          <a:bodyPr>
            <a:normAutofit fontScale="700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Get forms ready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Identify subject/course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Identify my interval of instruction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Explain my Trend data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Select </a:t>
            </a:r>
            <a:r>
              <a:rPr lang="en-US" dirty="0">
                <a:solidFill>
                  <a:srgbClr val="FF0000"/>
                </a:solidFill>
              </a:rPr>
              <a:t>Standards and Content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Describe the format of both assessments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After today, administer pre-test, revisit SLO and set/adjust growth targets, and solidify rationale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Growth Targets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Rationale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2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Subject/Course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Select a subject/course that is representative of your overall schedule</a:t>
            </a:r>
          </a:p>
          <a:p>
            <a:pPr marL="0" indent="0">
              <a:buNone/>
            </a:pPr>
            <a:endParaRPr lang="en-US" sz="3900" dirty="0" smtClean="0"/>
          </a:p>
          <a:p>
            <a:r>
              <a:rPr lang="en-US" sz="3900" dirty="0" smtClean="0"/>
              <a:t>Fill in the top line on the SLO template</a:t>
            </a:r>
          </a:p>
          <a:p>
            <a:pPr marL="0" indent="0">
              <a:buNone/>
            </a:pPr>
            <a:endParaRPr lang="en-US" sz="3900" dirty="0"/>
          </a:p>
          <a:p>
            <a:r>
              <a:rPr lang="en-US" sz="3900" dirty="0" smtClean="0">
                <a:solidFill>
                  <a:srgbClr val="FF0000"/>
                </a:solidFill>
              </a:rPr>
              <a:t>Save as</a:t>
            </a:r>
          </a:p>
          <a:p>
            <a:pPr lvl="1"/>
            <a:r>
              <a:rPr lang="en-US" sz="3500" dirty="0" smtClean="0"/>
              <a:t>Rename as </a:t>
            </a:r>
            <a:r>
              <a:rPr lang="en-US" sz="3500" dirty="0" err="1" smtClean="0"/>
              <a:t>SLO_lastname</a:t>
            </a:r>
            <a:endParaRPr lang="en-US" sz="3500" dirty="0" smtClean="0"/>
          </a:p>
          <a:p>
            <a:pPr lvl="1"/>
            <a:r>
              <a:rPr lang="en-US" sz="3500" dirty="0" smtClean="0"/>
              <a:t>Save in your drive</a:t>
            </a:r>
            <a:endParaRPr lang="en-US" sz="3500" dirty="0" smtClean="0"/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6388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6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46113" y="609600"/>
            <a:ext cx="7620000" cy="9144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  <a:cs typeface="+mj-cs"/>
              </a:rPr>
              <a:t>Interval of Instruction</a:t>
            </a:r>
            <a:r>
              <a:rPr lang="en-US" dirty="0" smtClean="0">
                <a:solidFill>
                  <a:srgbClr val="FF0000"/>
                </a:solidFill>
                <a:ea typeface="ＭＳ Ｐゴシック" charset="0"/>
                <a:cs typeface="+mj-cs"/>
              </a:rPr>
              <a:t>:</a:t>
            </a:r>
            <a:br>
              <a:rPr lang="en-US" dirty="0" smtClean="0">
                <a:solidFill>
                  <a:srgbClr val="FF0000"/>
                </a:solidFill>
                <a:ea typeface="ＭＳ Ｐゴシック" charset="0"/>
                <a:cs typeface="+mj-cs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charset="0"/>
                <a:cs typeface="+mj-cs"/>
              </a:rPr>
              <a:t>Did you…</a:t>
            </a:r>
            <a:endParaRPr lang="en-US" dirty="0">
              <a:solidFill>
                <a:schemeClr val="tx1"/>
              </a:solidFill>
              <a:ea typeface="ＭＳ Ｐゴシック" charset="0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88" y="1752600"/>
            <a:ext cx="7756525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ea typeface="+mn-ea"/>
                <a:cs typeface="+mn-cs"/>
              </a:rPr>
              <a:t>e</a:t>
            </a:r>
            <a:r>
              <a:rPr lang="en-US" sz="3600" dirty="0" smtClean="0">
                <a:ea typeface="+mn-ea"/>
                <a:cs typeface="+mn-cs"/>
              </a:rPr>
              <a:t>xplain the </a:t>
            </a:r>
            <a:r>
              <a:rPr lang="en-US" sz="3600" b="1" dirty="0" smtClean="0">
                <a:solidFill>
                  <a:srgbClr val="FF0000"/>
                </a:solidFill>
                <a:ea typeface="+mn-ea"/>
                <a:cs typeface="+mn-cs"/>
              </a:rPr>
              <a:t>length</a:t>
            </a:r>
            <a:r>
              <a:rPr lang="en-US" sz="3600" dirty="0" smtClean="0">
                <a:ea typeface="+mn-ea"/>
                <a:cs typeface="+mn-cs"/>
              </a:rPr>
              <a:t> of the course (e.g., quarter, semester, year-long etc.)?</a:t>
            </a:r>
          </a:p>
          <a:p>
            <a:pPr eaLnBrk="1" hangingPunct="1">
              <a:defRPr/>
            </a:pPr>
            <a:r>
              <a:rPr lang="en-US" sz="3600" dirty="0">
                <a:ea typeface="+mn-ea"/>
                <a:cs typeface="+mn-cs"/>
              </a:rPr>
              <a:t>i</a:t>
            </a:r>
            <a:r>
              <a:rPr lang="en-US" sz="3600" dirty="0" smtClean="0">
                <a:ea typeface="+mn-ea"/>
                <a:cs typeface="+mn-cs"/>
              </a:rPr>
              <a:t>nclude how many </a:t>
            </a:r>
            <a:r>
              <a:rPr lang="en-US" sz="3600" b="1" dirty="0" smtClean="0">
                <a:solidFill>
                  <a:srgbClr val="FF0000"/>
                </a:solidFill>
                <a:ea typeface="+mn-ea"/>
                <a:cs typeface="+mn-cs"/>
              </a:rPr>
              <a:t>minutes</a:t>
            </a:r>
            <a:r>
              <a:rPr lang="en-US" sz="3600" dirty="0" smtClean="0">
                <a:ea typeface="+mn-ea"/>
                <a:cs typeface="+mn-cs"/>
              </a:rPr>
              <a:t>?</a:t>
            </a:r>
          </a:p>
          <a:p>
            <a:pPr eaLnBrk="1" hangingPunct="1">
              <a:defRPr/>
            </a:pPr>
            <a:r>
              <a:rPr lang="en-US" sz="3600" dirty="0">
                <a:ea typeface="+mn-ea"/>
                <a:cs typeface="+mn-cs"/>
              </a:rPr>
              <a:t>e</a:t>
            </a:r>
            <a:r>
              <a:rPr lang="en-US" sz="3600" dirty="0" smtClean="0">
                <a:ea typeface="+mn-ea"/>
                <a:cs typeface="+mn-cs"/>
              </a:rPr>
              <a:t>xplain how many </a:t>
            </a:r>
            <a:r>
              <a:rPr lang="en-US" sz="3600" b="1" dirty="0" smtClean="0">
                <a:solidFill>
                  <a:srgbClr val="FF0000"/>
                </a:solidFill>
                <a:ea typeface="+mn-ea"/>
                <a:cs typeface="+mn-cs"/>
              </a:rPr>
              <a:t>days per week </a:t>
            </a:r>
            <a:r>
              <a:rPr lang="en-US" sz="3600" dirty="0" smtClean="0">
                <a:ea typeface="+mn-ea"/>
                <a:cs typeface="+mn-cs"/>
              </a:rPr>
              <a:t>(specialists)?</a:t>
            </a:r>
          </a:p>
          <a:p>
            <a:pPr marL="0" indent="0" eaLnBrk="1" hangingPunct="1">
              <a:buFontTx/>
              <a:buNone/>
              <a:defRPr/>
            </a:pPr>
            <a:endParaRPr lang="en-US" sz="3600" dirty="0">
              <a:ea typeface="+mn-ea"/>
              <a:cs typeface="+mn-cs"/>
            </a:endParaRPr>
          </a:p>
          <a:p>
            <a:pPr marL="0" indent="0" eaLnBrk="1" hangingPunct="1">
              <a:buFontTx/>
              <a:buNone/>
              <a:defRPr/>
            </a:pPr>
            <a:endParaRPr lang="en-US" sz="2800" dirty="0" smtClean="0">
              <a:ea typeface="+mn-ea"/>
              <a:cs typeface="+mn-cs"/>
            </a:endParaRPr>
          </a:p>
        </p:txBody>
      </p:sp>
      <p:pic>
        <p:nvPicPr>
          <p:cNvPr id="6" name="Picture 5" descr="H:\TCESC logos 2001\TCESC color transp bckgrnd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533400" y="6087845"/>
            <a:ext cx="838200" cy="61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97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20000" cy="8382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  <a:cs typeface="+mj-cs"/>
              </a:rPr>
              <a:t>Student </a:t>
            </a:r>
            <a:r>
              <a:rPr lang="en-US" dirty="0" smtClean="0">
                <a:solidFill>
                  <a:srgbClr val="FF0000"/>
                </a:solidFill>
                <a:ea typeface="ＭＳ Ｐゴシック" charset="0"/>
                <a:cs typeface="+mj-cs"/>
              </a:rPr>
              <a:t>Population</a:t>
            </a:r>
            <a:br>
              <a:rPr lang="en-US" dirty="0" smtClean="0">
                <a:solidFill>
                  <a:srgbClr val="FF0000"/>
                </a:solidFill>
                <a:ea typeface="ＭＳ Ｐゴシック" charset="0"/>
                <a:cs typeface="+mj-cs"/>
              </a:rPr>
            </a:br>
            <a:r>
              <a:rPr lang="en-US" dirty="0" smtClean="0">
                <a:solidFill>
                  <a:schemeClr val="tx1"/>
                </a:solidFill>
                <a:ea typeface="ＭＳ Ｐゴシック" charset="0"/>
                <a:cs typeface="+mj-cs"/>
              </a:rPr>
              <a:t>Did you…</a:t>
            </a:r>
            <a:endParaRPr lang="en-US" dirty="0">
              <a:solidFill>
                <a:schemeClr val="tx1"/>
              </a:solidFill>
              <a:ea typeface="ＭＳ Ｐゴシック" charset="0"/>
              <a:cs typeface="+mj-cs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522288" y="1600200"/>
            <a:ext cx="80772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ea typeface="ＭＳ Ｐゴシック" charset="0"/>
                <a:cs typeface="+mn-cs"/>
              </a:rPr>
              <a:t>l</a:t>
            </a:r>
            <a:r>
              <a:rPr lang="en-US" sz="3600" dirty="0" smtClean="0">
                <a:ea typeface="ＭＳ Ｐゴシック" charset="0"/>
                <a:cs typeface="+mn-cs"/>
              </a:rPr>
              <a:t>ist the </a:t>
            </a:r>
            <a:r>
              <a:rPr lang="en-US" sz="3600" b="1" dirty="0" smtClean="0">
                <a:solidFill>
                  <a:srgbClr val="FF0000"/>
                </a:solidFill>
                <a:ea typeface="ＭＳ Ｐゴシック" charset="0"/>
                <a:cs typeface="+mn-cs"/>
              </a:rPr>
              <a:t>number</a:t>
            </a:r>
            <a:r>
              <a:rPr lang="en-US" sz="3600" dirty="0" smtClean="0">
                <a:ea typeface="ＭＳ Ｐゴシック" charset="0"/>
                <a:cs typeface="+mn-cs"/>
              </a:rPr>
              <a:t> of students </a:t>
            </a:r>
            <a:r>
              <a:rPr lang="en-US" sz="3600" dirty="0">
                <a:ea typeface="ＭＳ Ｐゴシック" charset="0"/>
                <a:cs typeface="+mn-cs"/>
              </a:rPr>
              <a:t>covered by the </a:t>
            </a:r>
            <a:r>
              <a:rPr lang="en-US" sz="3600" dirty="0" smtClean="0">
                <a:ea typeface="ＭＳ Ｐゴシック" charset="0"/>
                <a:cs typeface="+mn-cs"/>
              </a:rPr>
              <a:t>SLO?</a:t>
            </a:r>
            <a:endParaRPr lang="en-US" sz="3600" dirty="0">
              <a:ea typeface="ＭＳ Ｐゴシック" charset="0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ea typeface="ＭＳ Ｐゴシック" charset="0"/>
                <a:cs typeface="+mn-cs"/>
              </a:rPr>
              <a:t>list </a:t>
            </a:r>
            <a:r>
              <a:rPr lang="en-US" sz="3600" dirty="0">
                <a:ea typeface="ＭＳ Ｐゴシック" charset="0"/>
                <a:cs typeface="+mn-cs"/>
              </a:rPr>
              <a:t>contextual </a:t>
            </a:r>
            <a:r>
              <a:rPr lang="en-US" sz="3600" b="1" dirty="0">
                <a:solidFill>
                  <a:srgbClr val="FF0000"/>
                </a:solidFill>
                <a:ea typeface="ＭＳ Ｐゴシック" charset="0"/>
                <a:cs typeface="+mn-cs"/>
              </a:rPr>
              <a:t>factors</a:t>
            </a:r>
            <a:r>
              <a:rPr lang="en-US" sz="3600" dirty="0">
                <a:ea typeface="ＭＳ Ｐゴシック" charset="0"/>
                <a:cs typeface="+mn-cs"/>
              </a:rPr>
              <a:t> that may impact </a:t>
            </a:r>
            <a:r>
              <a:rPr lang="en-US" sz="3600" dirty="0" smtClean="0">
                <a:ea typeface="ＭＳ Ｐゴシック" charset="0"/>
                <a:cs typeface="+mn-cs"/>
              </a:rPr>
              <a:t>growth?  </a:t>
            </a:r>
            <a:r>
              <a:rPr lang="en-US" sz="3000" i="1" dirty="0" smtClean="0">
                <a:ea typeface="ＭＳ Ｐゴシック" charset="0"/>
                <a:cs typeface="+mn-cs"/>
              </a:rPr>
              <a:t>(SWD, ED, G/T, 504, ELL, etc.)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ea typeface="ＭＳ Ｐゴシック" charset="0"/>
                <a:cs typeface="+mn-cs"/>
              </a:rPr>
              <a:t>e</a:t>
            </a:r>
            <a:r>
              <a:rPr lang="en-US" sz="3600" dirty="0" smtClean="0">
                <a:ea typeface="ＭＳ Ｐゴシック" charset="0"/>
                <a:cs typeface="+mn-cs"/>
              </a:rPr>
              <a:t>xplain which subgroups were excluded and why or state “</a:t>
            </a:r>
            <a:r>
              <a:rPr lang="en-US" sz="3600" b="1" dirty="0" smtClean="0">
                <a:solidFill>
                  <a:srgbClr val="FF0000"/>
                </a:solidFill>
                <a:ea typeface="ＭＳ Ｐゴシック" charset="0"/>
                <a:cs typeface="+mn-cs"/>
              </a:rPr>
              <a:t>no subgroups were excluded</a:t>
            </a:r>
            <a:r>
              <a:rPr lang="en-US" sz="3600" dirty="0" smtClean="0">
                <a:ea typeface="ＭＳ Ｐゴシック" charset="0"/>
                <a:cs typeface="+mn-cs"/>
              </a:rPr>
              <a:t>”?</a:t>
            </a:r>
            <a:endParaRPr lang="en-US" sz="3600" dirty="0">
              <a:ea typeface="ＭＳ Ｐゴシック" charset="0"/>
              <a:cs typeface="+mn-cs"/>
            </a:endParaRPr>
          </a:p>
          <a:p>
            <a:pPr marL="0" indent="0" eaLnBrk="1" hangingPunct="1">
              <a:buNone/>
              <a:defRPr/>
            </a:pPr>
            <a:endParaRPr lang="en-US" dirty="0" smtClean="0">
              <a:ea typeface="ＭＳ Ｐゴシック" charset="0"/>
              <a:cs typeface="+mn-cs"/>
            </a:endParaRPr>
          </a:p>
          <a:p>
            <a:pPr marL="0" indent="0" algn="ctr" eaLnBrk="1" hangingPunct="1">
              <a:buNone/>
              <a:defRPr/>
            </a:pPr>
            <a:r>
              <a:rPr lang="en-US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533400" y="6087845"/>
            <a:ext cx="838200" cy="61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05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Baseline and Trend Data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Trend Data </a:t>
            </a:r>
            <a:r>
              <a:rPr lang="en-US" dirty="0" smtClean="0"/>
              <a:t>– performance data collected over multiple years.</a:t>
            </a:r>
          </a:p>
          <a:p>
            <a:pPr lvl="1"/>
            <a:r>
              <a:rPr lang="en-US" dirty="0" smtClean="0"/>
              <a:t>Strengths and weaknesses observed</a:t>
            </a:r>
          </a:p>
          <a:p>
            <a:pPr lvl="1"/>
            <a:r>
              <a:rPr lang="en-US" dirty="0" smtClean="0"/>
              <a:t>Numerical or narrative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Baseline Data </a:t>
            </a:r>
            <a:r>
              <a:rPr lang="en-US" dirty="0" smtClean="0"/>
              <a:t>– starting points of students</a:t>
            </a:r>
          </a:p>
          <a:p>
            <a:pPr lvl="1"/>
            <a:r>
              <a:rPr lang="en-US" dirty="0" smtClean="0"/>
              <a:t>Pre-assessment results</a:t>
            </a:r>
            <a:endParaRPr lang="en-US" dirty="0"/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rend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ata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Describe </a:t>
            </a:r>
            <a:r>
              <a:rPr lang="en-US" dirty="0" smtClean="0"/>
              <a:t>trend data</a:t>
            </a:r>
          </a:p>
          <a:p>
            <a:pPr lvl="1"/>
            <a:r>
              <a:rPr lang="en-US" dirty="0" smtClean="0"/>
              <a:t>Typical </a:t>
            </a:r>
            <a:r>
              <a:rPr lang="en-US" i="1" dirty="0" smtClean="0">
                <a:solidFill>
                  <a:srgbClr val="FF0000"/>
                </a:solidFill>
              </a:rPr>
              <a:t>ACADEMIC</a:t>
            </a:r>
            <a:r>
              <a:rPr lang="en-US" dirty="0" smtClean="0">
                <a:solidFill>
                  <a:srgbClr val="FF0000"/>
                </a:solidFill>
              </a:rPr>
              <a:t> strengths and weaknesses </a:t>
            </a:r>
            <a:r>
              <a:rPr lang="en-US" dirty="0" smtClean="0"/>
              <a:t>from previous cohorts</a:t>
            </a:r>
          </a:p>
          <a:p>
            <a:pPr lvl="1"/>
            <a:r>
              <a:rPr lang="en-US" dirty="0" smtClean="0"/>
              <a:t>Consider </a:t>
            </a:r>
            <a:r>
              <a:rPr lang="en-US" i="1" dirty="0" smtClean="0">
                <a:solidFill>
                  <a:srgbClr val="FF0000"/>
                </a:solidFill>
              </a:rPr>
              <a:t>historically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how students have done</a:t>
            </a:r>
          </a:p>
          <a:p>
            <a:pPr lvl="1"/>
            <a:r>
              <a:rPr lang="en-US" dirty="0" smtClean="0"/>
              <a:t>Incorporate any </a:t>
            </a:r>
            <a:r>
              <a:rPr lang="en-US" dirty="0" smtClean="0">
                <a:solidFill>
                  <a:srgbClr val="FF0000"/>
                </a:solidFill>
              </a:rPr>
              <a:t>assessment data related to trends </a:t>
            </a:r>
            <a:r>
              <a:rPr lang="en-US" dirty="0" smtClean="0"/>
              <a:t>here as well.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 smtClean="0">
                <a:solidFill>
                  <a:srgbClr val="FF0000"/>
                </a:solidFill>
              </a:rPr>
              <a:t>sources </a:t>
            </a:r>
            <a:r>
              <a:rPr lang="en-US" dirty="0" smtClean="0"/>
              <a:t>of trend data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I </a:t>
            </a:r>
            <a:r>
              <a:rPr lang="en-US" i="1" dirty="0" smtClean="0">
                <a:solidFill>
                  <a:srgbClr val="FF0000"/>
                </a:solidFill>
              </a:rPr>
              <a:t>have no trend data as I am a new teacher.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Save</a:t>
            </a:r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528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ource(s</a:t>
            </a:r>
            <a:r>
              <a:rPr lang="en-US" dirty="0">
                <a:solidFill>
                  <a:srgbClr val="FF0000"/>
                </a:solidFill>
              </a:rPr>
              <a:t>) of baseline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LATER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Develop </a:t>
            </a:r>
            <a:r>
              <a:rPr lang="en-US" dirty="0" smtClean="0"/>
              <a:t>sample questions (give to Regina)</a:t>
            </a:r>
          </a:p>
          <a:p>
            <a:r>
              <a:rPr lang="en-US" dirty="0" smtClean="0"/>
              <a:t>After </a:t>
            </a:r>
            <a:r>
              <a:rPr lang="en-US" dirty="0" err="1" smtClean="0"/>
              <a:t>preassessment</a:t>
            </a:r>
            <a:r>
              <a:rPr lang="en-US" dirty="0" smtClean="0"/>
              <a:t> is created, give it to all students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Return to SLO template and summarize </a:t>
            </a:r>
            <a:r>
              <a:rPr lang="en-US" dirty="0"/>
              <a:t>how students performed on the pre-assessment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Table of results</a:t>
            </a:r>
          </a:p>
          <a:p>
            <a:pPr lvl="1"/>
            <a:r>
              <a:rPr lang="en-US" dirty="0" smtClean="0"/>
              <a:t>Narrative of strengths and weaknesses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 copy of the </a:t>
            </a:r>
            <a:r>
              <a:rPr lang="en-US" dirty="0" smtClean="0">
                <a:solidFill>
                  <a:srgbClr val="FF0000"/>
                </a:solidFill>
              </a:rPr>
              <a:t>pre-assessment </a:t>
            </a:r>
            <a:r>
              <a:rPr lang="en-US" dirty="0">
                <a:solidFill>
                  <a:srgbClr val="FF0000"/>
                </a:solidFill>
              </a:rPr>
              <a:t>should be attached to your completed SLO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H:\TCESC logos 2001\TCESC color transp bckgrnd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2"/>
          <a:stretch>
            <a:fillRect/>
          </a:stretch>
        </p:blipFill>
        <p:spPr bwMode="auto">
          <a:xfrm>
            <a:off x="7391400" y="5410200"/>
            <a:ext cx="1219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19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782</Words>
  <Application>Microsoft Office PowerPoint</Application>
  <PresentationFormat>On-screen Show (4:3)</PresentationFormat>
  <Paragraphs>130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General Information</vt:lpstr>
      <vt:lpstr>PowerPoint Presentation</vt:lpstr>
      <vt:lpstr>SLO Template AGENDA </vt:lpstr>
      <vt:lpstr>Subject/Course</vt:lpstr>
      <vt:lpstr>Interval of Instruction: Did you…</vt:lpstr>
      <vt:lpstr>Student Population Did you…</vt:lpstr>
      <vt:lpstr>Baseline and Trend Data</vt:lpstr>
      <vt:lpstr>Define Trend Data</vt:lpstr>
      <vt:lpstr>Source(s) of baseline data</vt:lpstr>
      <vt:lpstr>Standards and Content</vt:lpstr>
      <vt:lpstr>PowerPoint Presentation</vt:lpstr>
      <vt:lpstr>Standards and Content: Did you…</vt:lpstr>
      <vt:lpstr>Assessments</vt:lpstr>
      <vt:lpstr>High Quality Assessments</vt:lpstr>
      <vt:lpstr>Assessments: Next Step</vt:lpstr>
      <vt:lpstr>Next Steps </vt:lpstr>
      <vt:lpstr>OTES/SLO help</vt:lpstr>
    </vt:vector>
  </TitlesOfParts>
  <Company>TCESC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William R. Young</dc:creator>
  <cp:lastModifiedBy>Dr. William R. Young</cp:lastModifiedBy>
  <cp:revision>65</cp:revision>
  <cp:lastPrinted>2014-08-11T11:58:38Z</cp:lastPrinted>
  <dcterms:created xsi:type="dcterms:W3CDTF">2013-04-25T17:35:19Z</dcterms:created>
  <dcterms:modified xsi:type="dcterms:W3CDTF">2014-08-20T21:07:30Z</dcterms:modified>
</cp:coreProperties>
</file>